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0"/>
  </p:notesMasterIdLst>
  <p:sldIdLst>
    <p:sldId id="256" r:id="rId2"/>
    <p:sldId id="289" r:id="rId3"/>
    <p:sldId id="291" r:id="rId4"/>
    <p:sldId id="292" r:id="rId5"/>
    <p:sldId id="290" r:id="rId6"/>
    <p:sldId id="257" r:id="rId7"/>
    <p:sldId id="258" r:id="rId8"/>
    <p:sldId id="261" r:id="rId9"/>
    <p:sldId id="303" r:id="rId10"/>
    <p:sldId id="262" r:id="rId11"/>
    <p:sldId id="281" r:id="rId12"/>
    <p:sldId id="306" r:id="rId13"/>
    <p:sldId id="305" r:id="rId14"/>
    <p:sldId id="296" r:id="rId15"/>
    <p:sldId id="297" r:id="rId16"/>
    <p:sldId id="304" r:id="rId17"/>
    <p:sldId id="295" r:id="rId18"/>
    <p:sldId id="294" r:id="rId19"/>
    <p:sldId id="298" r:id="rId20"/>
    <p:sldId id="299" r:id="rId21"/>
    <p:sldId id="300" r:id="rId22"/>
    <p:sldId id="301" r:id="rId23"/>
    <p:sldId id="302" r:id="rId24"/>
    <p:sldId id="259" r:id="rId25"/>
    <p:sldId id="260" r:id="rId26"/>
    <p:sldId id="269" r:id="rId27"/>
    <p:sldId id="270" r:id="rId28"/>
    <p:sldId id="264" r:id="rId29"/>
    <p:sldId id="271" r:id="rId30"/>
    <p:sldId id="283" r:id="rId31"/>
    <p:sldId id="284" r:id="rId32"/>
    <p:sldId id="285" r:id="rId33"/>
    <p:sldId id="272" r:id="rId34"/>
    <p:sldId id="273" r:id="rId35"/>
    <p:sldId id="286" r:id="rId36"/>
    <p:sldId id="287" r:id="rId37"/>
    <p:sldId id="277" r:id="rId38"/>
    <p:sldId id="28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485" autoAdjust="0"/>
  </p:normalViewPr>
  <p:slideViewPr>
    <p:cSldViewPr snapToGrid="0">
      <p:cViewPr varScale="1">
        <p:scale>
          <a:sx n="112" d="100"/>
          <a:sy n="112" d="100"/>
        </p:scale>
        <p:origin x="1176" y="192"/>
      </p:cViewPr>
      <p:guideLst/>
    </p:cSldViewPr>
  </p:slideViewPr>
  <p:outlineViewPr>
    <p:cViewPr>
      <p:scale>
        <a:sx n="33" d="100"/>
        <a:sy n="33" d="100"/>
      </p:scale>
      <p:origin x="0" y="-5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>
      <p:cViewPr varScale="1">
        <p:scale>
          <a:sx n="81" d="100"/>
          <a:sy n="81" d="100"/>
        </p:scale>
        <p:origin x="222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0A3C6-7134-43C6-A662-6125C33CD6DE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7AB0-435F-46E5-8DDE-6D4653A1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1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Earth, Moon, and Sun look from GEO. Relative size of the Sun and Moon are the same as from the Earth.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8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Bochum Earth Station can provide the DVB-S2 Beacon uplink.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TK5JJ is located in Corsica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8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2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(L-R) Sonya Rowe, KK4NLO; Jerry Buxton, N0JY; Bob </a:t>
            </a:r>
            <a:r>
              <a:rPr lang="en-US" dirty="0" err="1"/>
              <a:t>McGwier</a:t>
            </a:r>
            <a:r>
              <a:rPr lang="en-US" dirty="0"/>
              <a:t>, N4HY; Franklin Antonio, N6NKF; Tom Clark, K3IO; Michelle Thompson, W5NYV; and Phil </a:t>
            </a:r>
            <a:r>
              <a:rPr lang="en-US" dirty="0" err="1"/>
              <a:t>Karn</a:t>
            </a:r>
            <a:r>
              <a:rPr lang="en-US" dirty="0"/>
              <a:t>, KA9Q standing next to the Aquila M8 Bus flight article. (Click photo for larger image.)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60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Phase 4B has a Rideshare but the Primary is currently delayed. </a:t>
            </a:r>
          </a:p>
          <a:p>
            <a:endParaRPr lang="en-US" baseline="0" dirty="0"/>
          </a:p>
          <a:p>
            <a:r>
              <a:rPr lang="en-US" baseline="0" dirty="0"/>
              <a:t>Alternative rideshares are being pursued but cannot be discussed.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AMSAT has been partnering with </a:t>
            </a:r>
            <a:r>
              <a:rPr lang="en-US" dirty="0" err="1"/>
              <a:t>Ragnarok</a:t>
            </a:r>
            <a:r>
              <a:rPr lang="en-US" dirty="0"/>
              <a:t> Industries to supply the communications payload for their </a:t>
            </a:r>
            <a:r>
              <a:rPr lang="en-US" dirty="0" err="1"/>
              <a:t>Heimdallr</a:t>
            </a:r>
            <a:r>
              <a:rPr lang="en-US" baseline="0" dirty="0"/>
              <a:t> Satellite</a:t>
            </a:r>
          </a:p>
          <a:p>
            <a:r>
              <a:rPr lang="en-US" baseline="0" dirty="0"/>
              <a:t>Entry for the </a:t>
            </a:r>
            <a:r>
              <a:rPr lang="en-US" baseline="0" dirty="0" err="1"/>
              <a:t>cubesat</a:t>
            </a:r>
            <a:r>
              <a:rPr lang="en-US" baseline="0" dirty="0"/>
              <a:t> challenge. </a:t>
            </a:r>
            <a:r>
              <a:rPr lang="en-US" baseline="0" dirty="0" err="1"/>
              <a:t>Heimdallr</a:t>
            </a:r>
            <a:r>
              <a:rPr lang="en-US" baseline="0" dirty="0"/>
              <a:t> was in the top 5 of 100 entries but was not awarded one of the 3 rideshares and remains as alternate. </a:t>
            </a:r>
          </a:p>
          <a:p>
            <a:endParaRPr lang="en-US" baseline="0" dirty="0"/>
          </a:p>
          <a:p>
            <a:r>
              <a:rPr lang="en-US" baseline="0" dirty="0"/>
              <a:t>AMSAT continues to support </a:t>
            </a:r>
            <a:r>
              <a:rPr lang="en-US" baseline="0" dirty="0" err="1"/>
              <a:t>Ragnarok</a:t>
            </a:r>
            <a:r>
              <a:rPr lang="en-US" baseline="0" dirty="0"/>
              <a:t> should it move forward as a Standby.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01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 Military already</a:t>
            </a:r>
            <a:r>
              <a:rPr lang="en-US" baseline="0" dirty="0"/>
              <a:t> has a constellation of operational COMM satellites called MUOS. Mobile User Objective System. </a:t>
            </a:r>
          </a:p>
          <a:p>
            <a:endParaRPr lang="en-US" baseline="0" dirty="0"/>
          </a:p>
          <a:p>
            <a:r>
              <a:rPr lang="en-US" baseline="0" dirty="0"/>
              <a:t>The three operational satellites provide global coverage (with a 4</a:t>
            </a:r>
            <a:r>
              <a:rPr lang="en-US" baseline="30000" dirty="0"/>
              <a:t>th</a:t>
            </a:r>
            <a:r>
              <a:rPr lang="en-US" baseline="0" dirty="0"/>
              <a:t> on orbit spare). </a:t>
            </a:r>
          </a:p>
          <a:p>
            <a:endParaRPr lang="en-US" baseline="0" dirty="0"/>
          </a:p>
          <a:p>
            <a:r>
              <a:rPr lang="en-US" baseline="0" dirty="0"/>
              <a:t>Four ground stations or Radio Access Facilities (RAF) each have 2 satellites in view. Each satellite can see two RAF’s.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6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MUOS Terminals operate in UHF for both uplink and downlink. </a:t>
            </a:r>
          </a:p>
          <a:p>
            <a:endParaRPr lang="en-US" dirty="0"/>
          </a:p>
          <a:p>
            <a:r>
              <a:rPr lang="en-US" dirty="0"/>
              <a:t>RAFs Operate in </a:t>
            </a:r>
            <a:r>
              <a:rPr lang="en-US" dirty="0" err="1"/>
              <a:t>Ka</a:t>
            </a:r>
            <a:r>
              <a:rPr lang="en-US" baseline="0" dirty="0"/>
              <a:t> band. </a:t>
            </a:r>
          </a:p>
          <a:p>
            <a:endParaRPr lang="en-US" baseline="0" dirty="0"/>
          </a:p>
          <a:p>
            <a:r>
              <a:rPr lang="en-US" baseline="0" dirty="0"/>
              <a:t>Two hops are always required.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4A may</a:t>
            </a:r>
            <a:r>
              <a:rPr lang="en-US" baseline="0" dirty="0"/>
              <a:t> be able to be used in a ground repeater mode. Conceptually similar to MUOS.</a:t>
            </a:r>
          </a:p>
          <a:p>
            <a:endParaRPr lang="en-US" baseline="0" dirty="0"/>
          </a:p>
          <a:p>
            <a:r>
              <a:rPr lang="en-US" baseline="0" dirty="0"/>
              <a:t>The narrow band uplinks are received by a central Earth Station, Multiplexed into a DVB-S2 carrier, which is uplinked.</a:t>
            </a:r>
          </a:p>
          <a:p>
            <a:endParaRPr lang="en-US" baseline="0" dirty="0"/>
          </a:p>
          <a:p>
            <a:r>
              <a:rPr lang="en-US" baseline="0" dirty="0"/>
              <a:t>All small stations transmit on 2.4 and receive on 10.5 GHz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</a:t>
            </a:r>
            <a:r>
              <a:rPr lang="en-US" dirty="0" err="1"/>
              <a:t>lreative</a:t>
            </a:r>
            <a:r>
              <a:rPr lang="en-US" dirty="0"/>
              <a:t> heights of various orbits. Not that ISS is barely above the earth. GPS satellites are in mid order of about 12 hours.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 Orbits. Dotted Red is ISS. Blue is LEO. Dotted green is GPS. Outer broken black line is GEO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Geometry. The earth occupies 17.4 degrees of the field of view from GEO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1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background is the Es’hail-2</a:t>
            </a:r>
            <a:r>
              <a:rPr lang="en-US" baseline="0" dirty="0"/>
              <a:t> Satellite and representatives from Mitsubishi Electric (the manufacturer) and </a:t>
            </a:r>
            <a:r>
              <a:rPr lang="en-US" baseline="0" dirty="0" err="1"/>
              <a:t>EshailSat</a:t>
            </a:r>
            <a:r>
              <a:rPr lang="en-US" baseline="0" dirty="0"/>
              <a:t> the satellite owner.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Coverage for the satellite uses various spot beams.</a:t>
            </a:r>
            <a:r>
              <a:rPr lang="en-US" baseline="0" dirty="0"/>
              <a:t> The 10.5 GHz downlink, however, uses a global beam. </a:t>
            </a:r>
          </a:p>
          <a:p>
            <a:r>
              <a:rPr lang="en-US" baseline="0" dirty="0"/>
              <a:t>The green line is the 10 degree elevation and the redline is 5 degrees.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 Band uplinks are shown</a:t>
            </a:r>
            <a:r>
              <a:rPr lang="en-US" baseline="0" dirty="0"/>
              <a:t> in the top. </a:t>
            </a:r>
          </a:p>
          <a:p>
            <a:r>
              <a:rPr lang="en-US" baseline="0" dirty="0"/>
              <a:t>The X band downlinks are shown in the bottom. </a:t>
            </a:r>
          </a:p>
          <a:p>
            <a:r>
              <a:rPr lang="en-US" baseline="0" dirty="0"/>
              <a:t>Note that RHCP is used on the uplinks to match existing conventions. </a:t>
            </a:r>
          </a:p>
          <a:p>
            <a:r>
              <a:rPr lang="en-US" baseline="0" dirty="0"/>
              <a:t>The downlink uses horizontal polarization for the wideband uplink and vertical for the narrowband uplink.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184" y="1122363"/>
            <a:ext cx="5827816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3184" y="3602038"/>
            <a:ext cx="582781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07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1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34" y="1709739"/>
            <a:ext cx="6361154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9434" y="4589464"/>
            <a:ext cx="636115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41564" y="6356350"/>
            <a:ext cx="2057400" cy="365125"/>
          </a:xfrm>
        </p:spPr>
        <p:txBody>
          <a:bodyPr/>
          <a:lstStyle/>
          <a:p>
            <a:fld id="{5A61015F-7CC6-4D0A-9D87-873EA4C304C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4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3590" y="1825625"/>
            <a:ext cx="29517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560" y="1825625"/>
            <a:ext cx="322415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1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620" y="355600"/>
            <a:ext cx="638492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1620" y="1681163"/>
            <a:ext cx="297477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1620" y="2505075"/>
            <a:ext cx="297477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2644" y="1681163"/>
            <a:ext cx="324270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2644" y="2505075"/>
            <a:ext cx="324389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5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01" y="391885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3" y="961902"/>
            <a:ext cx="3391147" cy="527858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7101" y="1992085"/>
            <a:ext cx="2949178" cy="424839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2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430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24202" y="457201"/>
            <a:ext cx="3391147" cy="54117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430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2071794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560" y="1825625"/>
            <a:ext cx="6282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086" y="6400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CAE6-4860-402B-8585-06340A7C87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2588" y="0"/>
            <a:ext cx="1200155" cy="12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6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hail.batc.org.uk/wb/" TargetMode="External"/><Relationship Id="rId2" Type="http://schemas.openxmlformats.org/officeDocument/2006/relationships/hyperlink" Target="https://eshail.batc.org.uk/nb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4space.github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ase4ground.github.io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Geosynchronous Amateur Radio Satellites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Wally Ritchie - WU1Y</a:t>
            </a:r>
          </a:p>
          <a:p>
            <a:r>
              <a:rPr lang="en-US" sz="2400" dirty="0"/>
              <a:t>Michelle Thompson – W5NYV</a:t>
            </a:r>
            <a:endParaRPr lang="en-US" sz="1400" dirty="0"/>
          </a:p>
          <a:p>
            <a:r>
              <a:rPr lang="en-US" sz="1400" dirty="0"/>
              <a:t>Open Research Institute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BE0CC-41FD-41F0-AC49-A4EAFD91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07" y="5415446"/>
            <a:ext cx="2276190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549274"/>
          </a:xfrm>
        </p:spPr>
        <p:txBody>
          <a:bodyPr/>
          <a:lstStyle/>
          <a:p>
            <a:r>
              <a:rPr lang="en-US" dirty="0"/>
              <a:t>4A – Coverage Area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7724" y="895777"/>
            <a:ext cx="5939923" cy="52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1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4A Frequency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43789"/>
            <a:ext cx="6087980" cy="45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9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5F78-C567-4B73-AF91-C495C9A7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AMSAT-DL Bochum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2CB856-8A1D-4542-8DFC-A3382F524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025" y="1907670"/>
            <a:ext cx="6283325" cy="4187247"/>
          </a:xfrm>
        </p:spPr>
      </p:pic>
    </p:spTree>
    <p:extLst>
      <p:ext uri="{BB962C8B-B14F-4D97-AF65-F5344CB8AC3E}">
        <p14:creationId xmlns:p14="http://schemas.microsoft.com/office/powerpoint/2010/main" val="210556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4B17-E0F9-4989-AED0-1BC2512F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GoonHilly</a:t>
            </a:r>
            <a:r>
              <a:rPr lang="en-US" dirty="0"/>
              <a:t> Site (UK)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87035-E72D-4A8E-AA31-C57F05B6F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795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4826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0D3F-E5D1-48D2-B30A-50FADB7D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Goonhilly</a:t>
            </a:r>
            <a:r>
              <a:rPr lang="en-US" dirty="0"/>
              <a:t> Dish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105DF-3313-4298-8884-D801C143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795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3708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F089-7926-4C6D-BE32-983D544E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of Dish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D2A7D-2A91-401C-8E63-9024B4DB1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799829"/>
            <a:ext cx="6076950" cy="4557712"/>
          </a:xfrm>
        </p:spPr>
      </p:pic>
    </p:spTree>
    <p:extLst>
      <p:ext uri="{BB962C8B-B14F-4D97-AF65-F5344CB8AC3E}">
        <p14:creationId xmlns:p14="http://schemas.microsoft.com/office/powerpoint/2010/main" val="265916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D834-E14D-4CFF-8629-686C345C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 </a:t>
            </a:r>
            <a:r>
              <a:rPr lang="en-US" dirty="0" err="1"/>
              <a:t>WebSDR</a:t>
            </a:r>
            <a:r>
              <a:rPr lang="en-US" dirty="0"/>
              <a:t>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DD78-F0FF-4E42-BA68-B8B64EE4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Narrowband </a:t>
            </a:r>
            <a:r>
              <a:rPr lang="en-US" dirty="0" err="1"/>
              <a:t>websdr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sz="3600" dirty="0">
                <a:hlinkClick r:id="rId2"/>
              </a:rPr>
              <a:t>https://eshail.batc.org.uk/nb/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Wideband </a:t>
            </a:r>
            <a:r>
              <a:rPr lang="en-US" dirty="0" err="1"/>
              <a:t>websdr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sz="3600" dirty="0">
                <a:hlinkClick r:id="rId3"/>
              </a:rPr>
              <a:t>https://eshail.batc.org.uk/wb/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978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C894-EAC8-4458-9C30-3DC80C0C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672012"/>
          </a:xfrm>
        </p:spPr>
        <p:txBody>
          <a:bodyPr/>
          <a:lstStyle/>
          <a:p>
            <a:r>
              <a:rPr lang="en-US" dirty="0"/>
              <a:t>Narrow-Band Waterfall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0D47F-0BF7-4AAC-A0BB-6B22AE1A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68" y="1279240"/>
            <a:ext cx="6509618" cy="52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D2DA-EAF4-4601-8CAE-C295147C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0" y="1360510"/>
            <a:ext cx="8433699" cy="45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EF17-3661-4BAA-ABD0-68097DBA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Tx/Rx Dish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1EBA0-A752-486A-A422-BFF9D2D1E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842" y="1825625"/>
            <a:ext cx="5143690" cy="4351338"/>
          </a:xfrm>
        </p:spPr>
      </p:pic>
    </p:spTree>
    <p:extLst>
      <p:ext uri="{BB962C8B-B14F-4D97-AF65-F5344CB8AC3E}">
        <p14:creationId xmlns:p14="http://schemas.microsoft.com/office/powerpoint/2010/main" val="404577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A84B-8D06-400E-814B-44237AC4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NA From Geo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24AD5-3195-4D81-8304-DC84012E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64" y="1911927"/>
            <a:ext cx="699629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D9FC-E48A-4138-A670-1B944902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Band Feed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45D42-7E6A-4B53-B09C-5CF20820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560" y="2059710"/>
            <a:ext cx="6310180" cy="3260435"/>
          </a:xfrm>
        </p:spPr>
      </p:pic>
    </p:spTree>
    <p:extLst>
      <p:ext uri="{BB962C8B-B14F-4D97-AF65-F5344CB8AC3E}">
        <p14:creationId xmlns:p14="http://schemas.microsoft.com/office/powerpoint/2010/main" val="390987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32ED-A83B-4156-8935-8715260D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Station TK5JJ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C6B7C-E0F6-46B6-BA43-A86E462A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6513" y="1825625"/>
            <a:ext cx="6154348" cy="4351338"/>
          </a:xfrm>
        </p:spPr>
      </p:pic>
    </p:spTree>
    <p:extLst>
      <p:ext uri="{BB962C8B-B14F-4D97-AF65-F5344CB8AC3E}">
        <p14:creationId xmlns:p14="http://schemas.microsoft.com/office/powerpoint/2010/main" val="189427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F46C-E0FF-47BC-935C-5B28F26E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of the Year (POTY)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3A040-75DE-4A6E-83B8-BF29B1EC9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976" y="1791855"/>
            <a:ext cx="6193374" cy="4484002"/>
          </a:xfrm>
        </p:spPr>
      </p:pic>
    </p:spTree>
    <p:extLst>
      <p:ext uri="{BB962C8B-B14F-4D97-AF65-F5344CB8AC3E}">
        <p14:creationId xmlns:p14="http://schemas.microsoft.com/office/powerpoint/2010/main" val="421989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87B8-4E8F-41A1-9A25-92E2066A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Band Patch (Closeup)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23DDB-00A7-4F24-A6A4-8D391CF4C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2564" y="1825625"/>
            <a:ext cx="5882781" cy="4667249"/>
          </a:xfrm>
        </p:spPr>
      </p:pic>
    </p:spTree>
    <p:extLst>
      <p:ext uri="{BB962C8B-B14F-4D97-AF65-F5344CB8AC3E}">
        <p14:creationId xmlns:p14="http://schemas.microsoft.com/office/powerpoint/2010/main" val="163440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4B: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Rideshare on USAF  Wide Field of View (WFOV) Geosynchronous Satellite</a:t>
            </a:r>
          </a:p>
          <a:p>
            <a:r>
              <a:rPr lang="en-US" dirty="0"/>
              <a:t>Partners</a:t>
            </a:r>
          </a:p>
          <a:p>
            <a:pPr lvl="1"/>
            <a:r>
              <a:rPr lang="en-US" dirty="0"/>
              <a:t>AMSAT, Millennium Space Systems, Virginia Tech</a:t>
            </a:r>
          </a:p>
          <a:p>
            <a:pPr lvl="1"/>
            <a:r>
              <a:rPr lang="en-US" dirty="0"/>
              <a:t>Rincon Research Corporation, ARRL, FEMA</a:t>
            </a:r>
          </a:p>
          <a:p>
            <a:r>
              <a:rPr lang="en-US" dirty="0"/>
              <a:t>Geosynchronous Orbit over North America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1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USAF WFOV Satellite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6798" y="1452463"/>
            <a:ext cx="6230567" cy="4136205"/>
          </a:xfrm>
        </p:spPr>
      </p:pic>
    </p:spTree>
    <p:extLst>
      <p:ext uri="{BB962C8B-B14F-4D97-AF65-F5344CB8AC3E}">
        <p14:creationId xmlns:p14="http://schemas.microsoft.com/office/powerpoint/2010/main" val="258462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 4B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Five and Dime (5GHz up 10Ghz down)</a:t>
            </a:r>
          </a:p>
          <a:p>
            <a:r>
              <a:rPr lang="en-US" sz="2800" dirty="0"/>
              <a:t>Software Defined Radio</a:t>
            </a:r>
          </a:p>
          <a:p>
            <a:r>
              <a:rPr lang="en-US" sz="2800" dirty="0"/>
              <a:t>ALL DIGITAL – No Analog Transponder</a:t>
            </a:r>
          </a:p>
          <a:p>
            <a:r>
              <a:rPr lang="en-US" sz="2800" dirty="0"/>
              <a:t>Digital Regenerative Repeater</a:t>
            </a:r>
          </a:p>
          <a:p>
            <a:r>
              <a:rPr lang="en-US" sz="2800" dirty="0"/>
              <a:t>Geosynchronous Orbit (Not Geostationary)</a:t>
            </a:r>
          </a:p>
          <a:p>
            <a:r>
              <a:rPr lang="en-US" sz="2800" dirty="0"/>
              <a:t>Launch Date presently uncertain.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24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4B Downlink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10.450 GHz Carrier</a:t>
            </a:r>
          </a:p>
          <a:p>
            <a:r>
              <a:rPr lang="en-US" dirty="0"/>
              <a:t>Single Downlink</a:t>
            </a:r>
          </a:p>
          <a:p>
            <a:r>
              <a:rPr lang="en-US" dirty="0"/>
              <a:t>Saturated Power Amplifier (maximize DC efficiency)</a:t>
            </a:r>
          </a:p>
          <a:p>
            <a:r>
              <a:rPr lang="en-US" dirty="0"/>
              <a:t>Up to 8+ </a:t>
            </a:r>
            <a:r>
              <a:rPr lang="en-US" dirty="0" err="1"/>
              <a:t>Megasymbols</a:t>
            </a:r>
            <a:r>
              <a:rPr lang="en-US" dirty="0"/>
              <a:t> per Second</a:t>
            </a:r>
          </a:p>
          <a:p>
            <a:r>
              <a:rPr lang="en-US" dirty="0"/>
              <a:t>DVB-S2 Modulation</a:t>
            </a:r>
          </a:p>
          <a:p>
            <a:r>
              <a:rPr lang="en-US" dirty="0"/>
              <a:t>ALL Stations synchronize to the downlink </a:t>
            </a:r>
          </a:p>
          <a:p>
            <a:r>
              <a:rPr lang="en-US" dirty="0"/>
              <a:t>Stations Decode streams they want (including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– NASA CUBEQUEST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RAGNAROK INDUSTRIES - HEIMDALLR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84" y="2189747"/>
            <a:ext cx="5812590" cy="326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5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4B Uplink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GHz Band</a:t>
            </a:r>
          </a:p>
          <a:p>
            <a:r>
              <a:rPr lang="en-US" dirty="0"/>
              <a:t>10 MHz Receive Bandwidth at transponder</a:t>
            </a:r>
          </a:p>
          <a:p>
            <a:r>
              <a:rPr lang="en-US" dirty="0"/>
              <a:t>Stations use 10kHz to 100kHz Bandwidth</a:t>
            </a:r>
          </a:p>
          <a:p>
            <a:r>
              <a:rPr lang="en-US" dirty="0"/>
              <a:t>Modest Power Required 2W – 10W</a:t>
            </a:r>
          </a:p>
          <a:p>
            <a:r>
              <a:rPr lang="en-US" dirty="0"/>
              <a:t>Modulation 4-ary MFSK (constant envelope)</a:t>
            </a:r>
          </a:p>
        </p:txBody>
      </p:sp>
    </p:spTree>
    <p:extLst>
      <p:ext uri="{BB962C8B-B14F-4D97-AF65-F5344CB8AC3E}">
        <p14:creationId xmlns:p14="http://schemas.microsoft.com/office/powerpoint/2010/main" val="27290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F112-214C-456D-80A4-5D2807AC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32" y="156610"/>
            <a:ext cx="5673767" cy="461666"/>
          </a:xfrm>
        </p:spPr>
        <p:txBody>
          <a:bodyPr>
            <a:norm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cmglee</a:t>
            </a:r>
            <a:r>
              <a:rPr lang="en-US" sz="1200" dirty="0"/>
              <a:t> - Own work, CC BY-SA 3.0, https://commons.wikimedia.org/w/index.php?curid=16891766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6599B7-910A-46D2-8884-18EA527B8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0558" y="1076087"/>
            <a:ext cx="5515179" cy="55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82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9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1000"/>
          <a:stretch/>
        </p:blipFill>
        <p:spPr>
          <a:xfrm>
            <a:off x="1" y="0"/>
            <a:ext cx="9143999" cy="69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45" y="1052242"/>
            <a:ext cx="6889411" cy="380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9386" y="2394192"/>
            <a:ext cx="1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2.4 GHz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6806" y="3854339"/>
            <a:ext cx="10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10.5 GHz</a:t>
            </a:r>
          </a:p>
        </p:txBody>
      </p:sp>
    </p:spTree>
    <p:extLst>
      <p:ext uri="{BB962C8B-B14F-4D97-AF65-F5344CB8AC3E}">
        <p14:creationId xmlns:p14="http://schemas.microsoft.com/office/powerpoint/2010/main" val="1073153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DVB-S2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DVB Standards are International, Free, and very widely used. </a:t>
            </a:r>
          </a:p>
          <a:p>
            <a:r>
              <a:rPr lang="en-US" dirty="0"/>
              <a:t>DVB-S2 is the 2</a:t>
            </a:r>
            <a:r>
              <a:rPr lang="en-US" baseline="30000" dirty="0"/>
              <a:t>nd</a:t>
            </a:r>
            <a:r>
              <a:rPr lang="en-US" dirty="0"/>
              <a:t> Generation Standard</a:t>
            </a:r>
          </a:p>
          <a:p>
            <a:r>
              <a:rPr lang="en-US" dirty="0"/>
              <a:t>Generic Stream Encapsulation (GSE) used for the downlink data.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1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DVB-S2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Continuous Transmission of frames at symbol rate.</a:t>
            </a:r>
          </a:p>
          <a:p>
            <a:r>
              <a:rPr lang="en-US" sz="3200" dirty="0"/>
              <a:t>Modulation and Coding (MODCOD) can vary with each frame. </a:t>
            </a:r>
          </a:p>
          <a:p>
            <a:r>
              <a:rPr lang="en-US" sz="3200" dirty="0"/>
              <a:t>Very Powerful Forward Error Correction (FEC)</a:t>
            </a:r>
          </a:p>
          <a:p>
            <a:r>
              <a:rPr lang="en-US" sz="3200" dirty="0"/>
              <a:t>Low Density Parity Check (LDPC) codes are nearly ideal. Amateur radio has access to open source implementations.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25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Mode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Only DVB-S2 Receiver Required. (No need for existing transceiver and transverter)</a:t>
            </a:r>
          </a:p>
          <a:p>
            <a:r>
              <a:rPr lang="en-US" sz="2800" dirty="0"/>
              <a:t>Simple Digital Transmitter on 2.4GHz uplink, 2W</a:t>
            </a:r>
          </a:p>
          <a:p>
            <a:r>
              <a:rPr lang="en-US" sz="2800" dirty="0"/>
              <a:t>Digital Voice</a:t>
            </a:r>
          </a:p>
          <a:p>
            <a:r>
              <a:rPr lang="en-US" sz="2800" dirty="0"/>
              <a:t>Expensive Equipment only at Central Station</a:t>
            </a:r>
          </a:p>
          <a:p>
            <a:r>
              <a:rPr lang="en-US" sz="2800" dirty="0"/>
              <a:t>Coexistence with Analog Modes </a:t>
            </a:r>
          </a:p>
        </p:txBody>
      </p:sp>
    </p:spTree>
    <p:extLst>
      <p:ext uri="{BB962C8B-B14F-4D97-AF65-F5344CB8AC3E}">
        <p14:creationId xmlns:p14="http://schemas.microsoft.com/office/powerpoint/2010/main" val="326588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GEO’s will have onboard regenerative repeaters eliminating need for central ground station.</a:t>
            </a:r>
          </a:p>
          <a:p>
            <a:r>
              <a:rPr lang="en-US" dirty="0"/>
              <a:t>Ground Repeater Software developed for Phase 4A will be useful for future satellites with onboard repeaters. </a:t>
            </a:r>
          </a:p>
          <a:p>
            <a:r>
              <a:rPr lang="en-US" dirty="0"/>
              <a:t>3 on-orbit satellites could eventually provide global coverage.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5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4 Space</a:t>
            </a:r>
          </a:p>
          <a:p>
            <a:pPr marL="342900" lvl="1" indent="0">
              <a:buNone/>
            </a:pPr>
            <a:r>
              <a:rPr lang="en-US" sz="3200" dirty="0">
                <a:hlinkClick r:id="rId3"/>
              </a:rPr>
              <a:t>https://phase4space.github.io/</a:t>
            </a:r>
            <a:endParaRPr lang="en-US" sz="3200" dirty="0"/>
          </a:p>
          <a:p>
            <a:endParaRPr lang="en-US" dirty="0"/>
          </a:p>
          <a:p>
            <a:r>
              <a:rPr lang="en-US" dirty="0"/>
              <a:t>Phase 4 Space</a:t>
            </a:r>
          </a:p>
          <a:p>
            <a:pPr lvl="1"/>
            <a:r>
              <a:rPr lang="en-US" dirty="0"/>
              <a:t>Open to everyone worldwide</a:t>
            </a:r>
          </a:p>
          <a:p>
            <a:pPr lvl="1"/>
            <a:r>
              <a:rPr lang="en-US" dirty="0"/>
              <a:t>Active daily through collaboration tools (Slack, email list, </a:t>
            </a:r>
            <a:r>
              <a:rPr lang="en-US" dirty="0" err="1"/>
              <a:t>github</a:t>
            </a:r>
            <a:r>
              <a:rPr lang="en-US" dirty="0"/>
              <a:t> repository) </a:t>
            </a:r>
          </a:p>
          <a:p>
            <a:pPr lvl="1"/>
            <a:r>
              <a:rPr lang="en-US" dirty="0"/>
              <a:t>Focus on Satellite + Terrestrial Microwave </a:t>
            </a:r>
          </a:p>
          <a:p>
            <a:pPr marL="342900" lvl="1" indent="0">
              <a:buNone/>
            </a:pPr>
            <a:r>
              <a:rPr lang="en-US" sz="3200" dirty="0">
                <a:hlinkClick r:id="rId4"/>
              </a:rPr>
              <a:t>https://phase4ground.github.io/</a:t>
            </a:r>
            <a:endParaRPr lang="en-US" sz="3200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3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34" y="1709739"/>
            <a:ext cx="6361154" cy="1962149"/>
          </a:xfrm>
        </p:spPr>
        <p:txBody>
          <a:bodyPr/>
          <a:lstStyle/>
          <a:p>
            <a:r>
              <a:rPr lang="en-US" b="1" dirty="0"/>
              <a:t>Questions and 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9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F5AE9-3259-4A77-9B4F-18DAED2F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69" y="510220"/>
            <a:ext cx="5645816" cy="56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75BE-A5AD-49ED-A729-99E2E5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C96-FFC1-4231-9CD8-97DCF15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35" y="365126"/>
            <a:ext cx="4554975" cy="60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AMSAT PHASE 4 and 5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PHASE 4 – Geosynchronous Satellites</a:t>
            </a:r>
          </a:p>
          <a:p>
            <a:pPr lvl="1"/>
            <a:r>
              <a:rPr lang="en-US" dirty="0"/>
              <a:t>Phase 4A – AMSAT-DL Rideshare on Es-hail-2 Launched on November 15, 2018</a:t>
            </a:r>
          </a:p>
          <a:p>
            <a:pPr lvl="1"/>
            <a:r>
              <a:rPr lang="en-US" dirty="0"/>
              <a:t>Phase 4B – Rideshares under negotiation, WFOV didn’t work out because of reduction of capability, increase in the cost to AMSAT, and delays in the launch due to primary payload schedule.</a:t>
            </a:r>
          </a:p>
          <a:p>
            <a:pPr lvl="1"/>
            <a:r>
              <a:rPr lang="en-US" dirty="0"/>
              <a:t>Phase 4X – engineering efforts from ORI are funded, rides to be scheduled, negotiations begun.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PHASE 5 – Lunar Orbit and Beyond</a:t>
            </a:r>
          </a:p>
          <a:p>
            <a:pPr lvl="1"/>
            <a:r>
              <a:rPr lang="en-US" dirty="0"/>
              <a:t>Cube-Sat Challenge – RAGNAROK INDUSTRIES/AMSAT Team 		Winners will Launch on EM-1  (2019)</a:t>
            </a:r>
          </a:p>
          <a:p>
            <a:pPr marL="1371600" lvl="4" indent="0">
              <a:buNone/>
            </a:pPr>
            <a:r>
              <a:rPr lang="en-US" sz="1800" dirty="0"/>
              <a:t>Team Not among finalists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LOP-G (Lunar Gateway ) Active work and a lot of progress! System design largely the same as Phase 4 Ground and Space and there are efforts to ensure compatibility with SATNOGs.</a:t>
            </a:r>
          </a:p>
        </p:txBody>
      </p:sp>
    </p:spTree>
    <p:extLst>
      <p:ext uri="{BB962C8B-B14F-4D97-AF65-F5344CB8AC3E}">
        <p14:creationId xmlns:p14="http://schemas.microsoft.com/office/powerpoint/2010/main" val="210687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4A: AMSAT-DL </a:t>
            </a:r>
            <a:r>
              <a:rPr lang="en-US" dirty="0" err="1"/>
              <a:t>Es’hail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Geostationary Orbit at 25.5˚E over Europe &amp; Middle East</a:t>
            </a:r>
          </a:p>
          <a:p>
            <a:r>
              <a:rPr lang="en-US" dirty="0"/>
              <a:t>Hosted Payload w/Qatar Satellite Company’s </a:t>
            </a:r>
            <a:r>
              <a:rPr lang="en-US" dirty="0" err="1"/>
              <a:t>Es</a:t>
            </a:r>
            <a:r>
              <a:rPr lang="en-US" dirty="0"/>
              <a:t>-Hail 2</a:t>
            </a:r>
          </a:p>
          <a:p>
            <a:r>
              <a:rPr lang="en-US" dirty="0"/>
              <a:t>Coverage – Europe, Africa, Middle-east, Thailand to Eastern tip of Brazil</a:t>
            </a:r>
          </a:p>
          <a:p>
            <a:r>
              <a:rPr lang="en-US" dirty="0"/>
              <a:t>2.4GHz Uplink – 10GHz Downlink</a:t>
            </a:r>
          </a:p>
          <a:p>
            <a:r>
              <a:rPr lang="en-US" dirty="0"/>
              <a:t>Two </a:t>
            </a:r>
            <a:r>
              <a:rPr lang="en-US" u="sng" dirty="0"/>
              <a:t>Linear</a:t>
            </a:r>
            <a:r>
              <a:rPr lang="en-US" dirty="0"/>
              <a:t> 140W Transponders:</a:t>
            </a:r>
          </a:p>
          <a:p>
            <a:pPr lvl="1"/>
            <a:r>
              <a:rPr lang="en-US" dirty="0"/>
              <a:t>8 MHz for DVB Television and Data</a:t>
            </a:r>
          </a:p>
          <a:p>
            <a:pPr lvl="1"/>
            <a:r>
              <a:rPr lang="en-US" dirty="0"/>
              <a:t>250 kHz for Traditional SSB, CW,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2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806449"/>
          </a:xfrm>
        </p:spPr>
        <p:txBody>
          <a:bodyPr/>
          <a:lstStyle/>
          <a:p>
            <a:r>
              <a:rPr lang="en-US" b="1" dirty="0"/>
              <a:t>Es’hail-2  (QO-100)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560" y="1436659"/>
            <a:ext cx="6283325" cy="41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2DA9-E2B3-491A-87B2-ABC74690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Es’Hail-2 Launch (Falcon 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D4486-B1EB-46C2-BB3C-76099EEE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1906852"/>
            <a:ext cx="6283325" cy="4188883"/>
          </a:xfrm>
        </p:spPr>
      </p:pic>
    </p:spTree>
    <p:extLst>
      <p:ext uri="{BB962C8B-B14F-4D97-AF65-F5344CB8AC3E}">
        <p14:creationId xmlns:p14="http://schemas.microsoft.com/office/powerpoint/2010/main" val="146974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</TotalTime>
  <Words>1172</Words>
  <Application>Microsoft Macintosh PowerPoint</Application>
  <PresentationFormat>On-screen Show (4:3)</PresentationFormat>
  <Paragraphs>171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Geosynchronous Amateur Radio Satellites</vt:lpstr>
      <vt:lpstr>View of NA From Geo</vt:lpstr>
      <vt:lpstr>By cmglee - Own work, CC BY-SA 3.0, https://commons.wikimedia.org/w/index.php?curid=16891766</vt:lpstr>
      <vt:lpstr>PowerPoint Presentation</vt:lpstr>
      <vt:lpstr>GEOMETRY</vt:lpstr>
      <vt:lpstr>AMSAT PHASE 4 and 5 </vt:lpstr>
      <vt:lpstr>PHASE 4A: AMSAT-DL Es’hail 2</vt:lpstr>
      <vt:lpstr>Es’hail-2  (QO-100)</vt:lpstr>
      <vt:lpstr>Es’Hail-2 Launch (Falcon 9)</vt:lpstr>
      <vt:lpstr>4A – Coverage Area</vt:lpstr>
      <vt:lpstr>PHASE 4A Frequency Plan</vt:lpstr>
      <vt:lpstr>AMSAT-DL Bochum</vt:lpstr>
      <vt:lpstr>GoonHilly Site (UK)</vt:lpstr>
      <vt:lpstr>Goonhilly Dish</vt:lpstr>
      <vt:lpstr>Back of Dish</vt:lpstr>
      <vt:lpstr>BATC WebSDR Links</vt:lpstr>
      <vt:lpstr>Narrow-Band Waterfall</vt:lpstr>
      <vt:lpstr>PowerPoint Presentation</vt:lpstr>
      <vt:lpstr>Tx/Rx Dish</vt:lpstr>
      <vt:lpstr>Dual Band Feed</vt:lpstr>
      <vt:lpstr>Typical Station TK5JJ</vt:lpstr>
      <vt:lpstr>Patch of the Year (POTY)</vt:lpstr>
      <vt:lpstr>Dual Band Patch (Closeup)</vt:lpstr>
      <vt:lpstr>PHASE 4B: </vt:lpstr>
      <vt:lpstr>USAF WFOV Satellite</vt:lpstr>
      <vt:lpstr>PHASE 4B</vt:lpstr>
      <vt:lpstr>Phase 4B Downlink</vt:lpstr>
      <vt:lpstr>PHASE 5 – NASA CUBEQUEST CHALLENGE</vt:lpstr>
      <vt:lpstr>Phase 4B Uplink</vt:lpstr>
      <vt:lpstr>PowerPoint Presentation</vt:lpstr>
      <vt:lpstr>PowerPoint Presentation</vt:lpstr>
      <vt:lpstr>PowerPoint Presentation</vt:lpstr>
      <vt:lpstr>Why DVB-S2</vt:lpstr>
      <vt:lpstr>DVB-S2 Features</vt:lpstr>
      <vt:lpstr>Repeater Mode Advantages</vt:lpstr>
      <vt:lpstr>Future</vt:lpstr>
      <vt:lpstr>Get Involved</vt:lpstr>
      <vt:lpstr>Questions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DVB-S2X ANNEX M and friends</dc:title>
  <dc:creator>writchie</dc:creator>
  <cp:lastModifiedBy>Michelle Thompson</cp:lastModifiedBy>
  <cp:revision>92</cp:revision>
  <dcterms:created xsi:type="dcterms:W3CDTF">2016-10-12T22:11:27Z</dcterms:created>
  <dcterms:modified xsi:type="dcterms:W3CDTF">2020-04-15T20:08:45Z</dcterms:modified>
</cp:coreProperties>
</file>